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274" r:id="rId3"/>
    <p:sldId id="276" r:id="rId4"/>
    <p:sldId id="353" r:id="rId5"/>
    <p:sldId id="389" r:id="rId6"/>
    <p:sldId id="395" r:id="rId7"/>
    <p:sldId id="394" r:id="rId8"/>
    <p:sldId id="397" r:id="rId9"/>
    <p:sldId id="396" r:id="rId10"/>
    <p:sldId id="398" r:id="rId11"/>
    <p:sldId id="399" r:id="rId12"/>
    <p:sldId id="403" r:id="rId13"/>
    <p:sldId id="400" r:id="rId14"/>
    <p:sldId id="411" r:id="rId15"/>
    <p:sldId id="401" r:id="rId16"/>
    <p:sldId id="426" r:id="rId17"/>
    <p:sldId id="404" r:id="rId18"/>
    <p:sldId id="402" r:id="rId19"/>
    <p:sldId id="405" r:id="rId20"/>
    <p:sldId id="406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07" r:id="rId32"/>
    <p:sldId id="428" r:id="rId33"/>
    <p:sldId id="429" r:id="rId34"/>
    <p:sldId id="430" r:id="rId35"/>
    <p:sldId id="408" r:id="rId36"/>
    <p:sldId id="415" r:id="rId37"/>
    <p:sldId id="410" r:id="rId38"/>
    <p:sldId id="427" r:id="rId39"/>
    <p:sldId id="349" r:id="rId40"/>
    <p:sldId id="412" r:id="rId41"/>
    <p:sldId id="413" r:id="rId42"/>
    <p:sldId id="414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15-Jan-16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15-Jan-16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2539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15-Jan-16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indeavr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odevelop.com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623912" y="3759370"/>
            <a:ext cx="79701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сорс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код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25" y="3810000"/>
            <a:ext cx="472281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61351" y="1164568"/>
            <a:ext cx="6505061" cy="5276724"/>
            <a:chOff x="4646612" y="1151121"/>
            <a:chExt cx="7080922" cy="55764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6612" y="1151121"/>
              <a:ext cx="7080922" cy="557645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591236" y="5117592"/>
              <a:ext cx="2755392" cy="381000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3" y="1182497"/>
            <a:ext cx="6172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 C#");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57" y="2000878"/>
            <a:ext cx="7344002" cy="4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стартиране на програмата натиснете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 + F5]</a:t>
            </a:r>
          </a:p>
          <a:p>
            <a:r>
              <a:rPr lang="bg-BG" dirty="0" smtClean="0"/>
              <a:t>Ако няма грешки, програмата ще се изпълни</a:t>
            </a:r>
          </a:p>
          <a:p>
            <a:r>
              <a:rPr lang="bg-BG" dirty="0" smtClean="0"/>
              <a:t>Резултатът ще се изпише на конзолата (в черния прозорец):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61" y="3429000"/>
            <a:ext cx="8315326" cy="27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7" y="2667000"/>
            <a:ext cx="7029454" cy="37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C#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2" y="1855694"/>
            <a:ext cx="5105400" cy="636645"/>
          </a:xfrm>
          <a:prstGeom prst="roundRect">
            <a:avLst>
              <a:gd name="adj" fmla="val 580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6" y="3250498"/>
            <a:ext cx="5102506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3" y="3250498"/>
            <a:ext cx="4875082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42" y="4632850"/>
            <a:ext cx="5105400" cy="615965"/>
          </a:xfrm>
          <a:prstGeom prst="roundRect">
            <a:avLst>
              <a:gd name="adj" fmla="val 5807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41" y="5974152"/>
            <a:ext cx="4888785" cy="550849"/>
          </a:xfrm>
          <a:prstGeom prst="roundRect">
            <a:avLst>
              <a:gd name="adj" fmla="val 5807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42" y="5974151"/>
            <a:ext cx="5337970" cy="550847"/>
          </a:xfrm>
          <a:prstGeom prst="roundRect">
            <a:avLst>
              <a:gd name="adj" fmla="val 5807"/>
            </a:avLst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0426" y="666750"/>
            <a:ext cx="5969000" cy="367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09782" y="1295400"/>
            <a:ext cx="6666230" cy="3540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341812" y="363220"/>
            <a:ext cx="4151630" cy="1389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7021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направим графична програмка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84" y="914400"/>
            <a:ext cx="8435128" cy="44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143000"/>
            <a:ext cx="5141999" cy="2329166"/>
          </a:xfrm>
        </p:spPr>
        <p:txBody>
          <a:bodyPr anchor="ctr" anchorCtr="0"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dirty="0" smtClean="0"/>
              <a:t> четат входните си данни и отпечатват изхода си на текстова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настолни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374383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700766"/>
            <a:ext cx="5504722" cy="27000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013" y="3899647"/>
            <a:ext cx="5141999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24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Настолните (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desktop) </a:t>
            </a: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приложения</a:t>
            </a:r>
            <a:r>
              <a:rPr lang="bg-BG" sz="3400" dirty="0">
                <a:solidFill>
                  <a:prstClr val="white"/>
                </a:solidFill>
              </a:rPr>
              <a:t> имат графичен потребителски интерфейс (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en-US" sz="3400" dirty="0">
                <a:solidFill>
                  <a:prstClr val="whit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913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Създаване на </a:t>
            </a:r>
            <a:r>
              <a:rPr lang="en-US" sz="3800" dirty="0" smtClean="0"/>
              <a:t>Windows Forms </a:t>
            </a:r>
            <a:r>
              <a:rPr lang="bg-BG" sz="3800" dirty="0" smtClean="0"/>
              <a:t>приложение</a:t>
            </a:r>
            <a:endParaRPr lang="en-US" sz="3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42" y="1169895"/>
            <a:ext cx="9359619" cy="52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Редактор за потребителски интерфейс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17980" y="1066800"/>
            <a:ext cx="8952865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C</a:t>
            </a:r>
            <a:r>
              <a:rPr lang="en-US" dirty="0"/>
              <a:t>#</a:t>
            </a:r>
            <a:r>
              <a:rPr lang="bg-BG" dirty="0"/>
              <a:t> и </a:t>
            </a:r>
            <a:r>
              <a:rPr lang="en-US" dirty="0"/>
              <a:t>Visual Studio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C#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Поставяне на контроли във формата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47090" y="1132840"/>
            <a:ext cx="10494645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2" y="1271402"/>
            <a:ext cx="3846600" cy="5129398"/>
          </a:xfrm>
        </p:spPr>
        <p:txBody>
          <a:bodyPr anchor="ctr" anchorCtr="0">
            <a:normAutofit fontScale="92500"/>
          </a:bodyPr>
          <a:lstStyle/>
          <a:p>
            <a:pPr lvl="0"/>
            <a:r>
              <a:rPr lang="bg-BG" dirty="0" smtClean="0"/>
              <a:t>Задаваме имена </a:t>
            </a:r>
            <a:r>
              <a:rPr lang="bg-BG" dirty="0"/>
              <a:t>на текстовите полета: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textBox1</a:t>
            </a:r>
            <a:r>
              <a:rPr lang="bg-BG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textBox2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textBoxSum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бутона: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формата: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FormCalculate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Задаване на имена 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89412" y="1600200"/>
            <a:ext cx="750593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151399" cy="5570355"/>
          </a:xfrm>
        </p:spPr>
        <p:txBody>
          <a:bodyPr/>
          <a:lstStyle/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Calculate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+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label2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=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Sumator</a:t>
            </a:r>
            <a:r>
              <a:rPr lang="bg-BG" noProof="1" smtClean="0"/>
              <a:t>"</a:t>
            </a:r>
            <a:endParaRPr lang="bg-BG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Задаване на заглавия (</a:t>
            </a:r>
            <a:r>
              <a:rPr lang="en-US" dirty="0" smtClean="0"/>
              <a:t>Text)</a:t>
            </a:r>
            <a:r>
              <a:rPr lang="bg-BG" dirty="0" smtClean="0"/>
              <a:t> в контролите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91046" y="1981200"/>
            <a:ext cx="7689766" cy="44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Визуално подреждане </a:t>
            </a:r>
            <a:r>
              <a:rPr lang="bg-BG" dirty="0" smtClean="0"/>
              <a:t>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90625" y="1261462"/>
            <a:ext cx="9780587" cy="51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Стартираме приложението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Приложението тръгва, но не работи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Не е зададено какво да се случва при натискане на бутона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приложението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4225" y="2159000"/>
            <a:ext cx="5540375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bg-BG" sz="3000" dirty="0" smtClean="0"/>
              <a:t>Кликваме 2 пъти върху бутона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[Calculate]</a:t>
            </a:r>
            <a:r>
              <a:rPr lang="bg-BG" sz="3000" dirty="0" smtClean="0"/>
              <a:t>, за да напишем </a:t>
            </a:r>
            <a:r>
              <a:rPr lang="en-US" sz="3000" dirty="0" smtClean="0"/>
              <a:t>C# </a:t>
            </a:r>
            <a:r>
              <a:rPr lang="bg-BG" sz="3000" dirty="0" smtClean="0"/>
              <a:t>кода, който ще сумира числата при натискане на бутона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числата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06662" y="2254661"/>
            <a:ext cx="7175500" cy="42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Пишем </a:t>
            </a:r>
            <a:r>
              <a:rPr lang="en-US" dirty="0" smtClean="0"/>
              <a:t>C# </a:t>
            </a:r>
            <a:r>
              <a:rPr lang="bg-BG" dirty="0" smtClean="0"/>
              <a:t>кода за бутона </a:t>
            </a:r>
            <a:r>
              <a:rPr lang="en-US" dirty="0" smtClean="0"/>
              <a:t>[Calculate]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3812" y="1196788"/>
            <a:ext cx="9559013" cy="52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r>
              <a:rPr lang="bg-BG" dirty="0" smtClean="0"/>
              <a:t> и тестваме приложението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Тестваме приложението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33655" y="2057403"/>
            <a:ext cx="4080510" cy="200152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51842" y="2057400"/>
            <a:ext cx="4053205" cy="19875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927417" y="4371540"/>
            <a:ext cx="4065905" cy="199433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5686670" y="4371541"/>
            <a:ext cx="5589342" cy="19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Промяна в кода: хващане на грешни числа</a:t>
            </a:r>
            <a:endParaRPr lang="en-US" sz="3800" dirty="0"/>
          </a:p>
        </p:txBody>
      </p:sp>
      <p:sp>
        <p:nvSpPr>
          <p:cNvPr id="7" name="Rectangle 6"/>
          <p:cNvSpPr/>
          <p:nvPr/>
        </p:nvSpPr>
        <p:spPr>
          <a:xfrm>
            <a:off x="684212" y="1187127"/>
            <a:ext cx="10867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num1 = decimal.Parse(this.textBox1.Text);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num2 = decimal.Parse(this.textBox2.Text);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sum = num1 + num2;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sum.ToString();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(Exception)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"error";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Вече приложението работи коректно</a:t>
            </a:r>
          </a:p>
          <a:p>
            <a:pPr lvl="1"/>
            <a:r>
              <a:rPr lang="bg-BG" dirty="0" smtClean="0"/>
              <a:t>При въвеждане на числа, те се сумират коректно</a:t>
            </a:r>
          </a:p>
          <a:p>
            <a:pPr lvl="1"/>
            <a:r>
              <a:rPr lang="bg-BG" dirty="0" smtClean="0"/>
              <a:t>При грешни числа резултатът е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Тестваме приложението отново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2812" y="3566160"/>
            <a:ext cx="4847664" cy="237744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352857" y="3566160"/>
            <a:ext cx="484695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</a:t>
            </a:r>
            <a:r>
              <a:rPr lang="bg-BG" smtClean="0"/>
              <a:t>направим уеб приложение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4" y="1295400"/>
            <a:ext cx="7825528" cy="4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 smtClean="0"/>
              <a:t> четат входните си данни и отпечатват изхода си на текстова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уеб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295400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 smtClean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 smtClean="0">
                <a:solidFill>
                  <a:prstClr val="white"/>
                </a:solidFill>
              </a:rPr>
              <a:t> ползват уеб-базиран </a:t>
            </a:r>
            <a:r>
              <a:rPr lang="bg-BG" sz="3200" dirty="0">
                <a:solidFill>
                  <a:prstClr val="white"/>
                </a:solidFill>
              </a:rPr>
              <a:t>потребителски </a:t>
            </a:r>
            <a:r>
              <a:rPr lang="bg-BG" sz="3200" dirty="0" smtClean="0">
                <a:solidFill>
                  <a:prstClr val="white"/>
                </a:solidFill>
              </a:rPr>
              <a:t>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Работят през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 smtClean="0">
                <a:solidFill>
                  <a:prstClr val="white"/>
                </a:solidFill>
              </a:rPr>
              <a:t> 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581672"/>
            <a:ext cx="550472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1" y="1124636"/>
            <a:ext cx="9448802" cy="53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</a:t>
            </a:r>
            <a:r>
              <a:rPr lang="bg-BG" dirty="0" smtClean="0"/>
              <a:t>приложение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95" y="1155894"/>
            <a:ext cx="6744634" cy="5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изглед: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182497"/>
            <a:ext cx="104884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действие</a:t>
            </a:r>
            <a:r>
              <a:rPr lang="en-US" dirty="0" smtClean="0"/>
              <a:t>: </a:t>
            </a:r>
            <a:r>
              <a:rPr lang="en-US" noProof="1" smtClean="0"/>
              <a:t>HomeCntroller.cs</a:t>
            </a:r>
            <a:endParaRPr lang="en-US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111335"/>
            <a:ext cx="8534400" cy="5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Стартираме уеб приложението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r>
              <a:rPr lang="bg-BG" sz="3200" dirty="0" smtClean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уеб приложението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2621056"/>
            <a:ext cx="7448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Графични и уеб приложения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19" y="1172892"/>
            <a:ext cx="6156883" cy="36143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1" y="1450798"/>
            <a:ext cx="5780087" cy="297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065212" y="759092"/>
            <a:ext cx="4161881" cy="2288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4888659" y="515923"/>
            <a:ext cx="4059425" cy="19908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C#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На </a:t>
            </a:r>
            <a:r>
              <a:rPr lang="en-US" sz="3200" dirty="0" smtClean="0"/>
              <a:t>C#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Console.WriteLine(…)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495297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258235"/>
            <a:ext cx="7217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C#, Java, JavaScript</a:t>
            </a:r>
            <a:r>
              <a:rPr lang="bg-BG" dirty="0" smtClean="0"/>
              <a:t>,</a:t>
            </a:r>
            <a:r>
              <a:rPr lang="en-US" dirty="0" smtClean="0"/>
              <a:t> Python,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Visual Studio)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свири музикалната нота 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ла</a:t>
            </a:r>
            <a:r>
              <a:rPr lang="bg-BG" sz="3200" dirty="0" smtClean="0"/>
              <a:t>" (за 0.5 секунд</a:t>
            </a:r>
            <a:r>
              <a:rPr lang="bg-BG" sz="3200" dirty="0"/>
              <a:t>и</a:t>
            </a:r>
            <a:r>
              <a:rPr lang="bg-BG" sz="3200" dirty="0" smtClean="0"/>
              <a:t>)</a:t>
            </a:r>
            <a:endParaRPr lang="bg-BG" sz="3200" dirty="0"/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свири поредица </a:t>
            </a:r>
            <a:r>
              <a:rPr lang="bg-BG" sz="3200" dirty="0" smtClean="0"/>
              <a:t>от музикални </a:t>
            </a:r>
            <a:r>
              <a:rPr lang="bg-BG" sz="3200" dirty="0"/>
              <a:t>ноти:</a:t>
            </a:r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200; i &lt;=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 i +=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Console.Beep(i, 100);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Console.Beep(432, 500);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5080842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leva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rogram.cs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84" y="1615290"/>
            <a:ext cx="9515856" cy="3200398"/>
          </a:xfrm>
          <a:prstGeom prst="rect">
            <a:avLst/>
          </a:prstGeom>
          <a:ln>
            <a:solidFill>
              <a:srgbClr val="0097CC"/>
            </a:solidFill>
          </a:ln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 smtClean="0"/>
              <a:t>C# </a:t>
            </a:r>
            <a:r>
              <a:rPr lang="en-US" dirty="0" smtClean="0">
                <a:sym typeface="Wingdings" panose="05000000000000000000" pitchFamily="2" charset="2"/>
              </a:rPr>
              <a:t> Visual Studio;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Java  Eclipse;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  <a:endParaRPr lang="bg-BG" dirty="0" smtClean="0"/>
          </a:p>
          <a:p>
            <a:r>
              <a:rPr lang="bg-BG" dirty="0" smtClean="0"/>
              <a:t>Инсталирайте си </a:t>
            </a:r>
            <a:r>
              <a:rPr lang="en-US" dirty="0" smtClean="0"/>
              <a:t>Microsoft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 smtClean="0"/>
              <a:t>Community 2015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://visualstudio.com/products/visual-studio-community-vs</a:t>
            </a:r>
            <a:endParaRPr lang="bg-BG" dirty="0" smtClean="0"/>
          </a:p>
          <a:p>
            <a:pPr lvl="1"/>
            <a:r>
              <a:rPr lang="bg-BG" dirty="0" smtClean="0"/>
              <a:t>Може и по-стара версия на </a:t>
            </a:r>
            <a:r>
              <a:rPr lang="en-US" dirty="0" smtClean="0"/>
              <a:t>Visual Studio</a:t>
            </a:r>
            <a:endParaRPr lang="bg-BG" dirty="0" smtClean="0"/>
          </a:p>
          <a:p>
            <a:r>
              <a:rPr lang="bg-BG" dirty="0" smtClean="0"/>
              <a:t>Под </a:t>
            </a:r>
            <a:r>
              <a:rPr lang="en-US" dirty="0" smtClean="0"/>
              <a:t>Linux </a:t>
            </a:r>
            <a:r>
              <a:rPr lang="bg-BG" dirty="0" smtClean="0"/>
              <a:t>и </a:t>
            </a:r>
            <a:r>
              <a:rPr lang="en-US" dirty="0" smtClean="0"/>
              <a:t>Mac OS X </a:t>
            </a:r>
            <a:r>
              <a:rPr lang="bg-BG" dirty="0" smtClean="0"/>
              <a:t>може да се ползва друга среда</a:t>
            </a:r>
            <a:endParaRPr lang="en-US" dirty="0" smtClean="0"/>
          </a:p>
          <a:p>
            <a:pPr lvl="1"/>
            <a:r>
              <a:rPr lang="en-US" noProof="1" smtClean="0"/>
              <a:t>MonoDevelop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www.monodevelop.com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4655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 </a:t>
            </a:r>
            <a:r>
              <a:rPr lang="en-US" dirty="0" smtClean="0"/>
              <a:t>Visual Studio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конзолен проект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[File]</a:t>
            </a:r>
            <a:r>
              <a:rPr lang="en-US" dirty="0" smtClean="0">
                <a:sym typeface="Wingdings" panose="05000000000000000000" pitchFamily="2" charset="2"/>
              </a:rPr>
              <a:t> [New]  [Project]  [Visual C#]  [Windows]  [Console Application]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55100" y="1351621"/>
            <a:ext cx="8153400" cy="4875443"/>
            <a:chOff x="3555100" y="1351621"/>
            <a:chExt cx="8153400" cy="48754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5100" y="1351621"/>
              <a:ext cx="8153400" cy="4875443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188506" y="2706624"/>
              <a:ext cx="587201" cy="18924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893346" y="3229288"/>
              <a:ext cx="3006814" cy="403928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91181" y="4872593"/>
              <a:ext cx="781185" cy="21567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51592" y="5919216"/>
              <a:ext cx="752984" cy="249936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1259</Words>
  <Application>Microsoft Office PowerPoint</Application>
  <PresentationFormat>Custom</PresentationFormat>
  <Paragraphs>247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C# програмите</vt:lpstr>
      <vt:lpstr>Конзолни програмки със C#</vt:lpstr>
      <vt:lpstr>Да направим графична програмка</vt:lpstr>
      <vt:lpstr>Конзолни и настолни приложения</vt:lpstr>
      <vt:lpstr>Създаване на Windows Forms приложение</vt:lpstr>
      <vt:lpstr>Редактор за потребителски интерфейс</vt:lpstr>
      <vt:lpstr>Поставяне на контроли във формата</vt:lpstr>
      <vt:lpstr>Задаване на имена на контролите</vt:lpstr>
      <vt:lpstr>Задаване на заглавия (Text) в контролите</vt:lpstr>
      <vt:lpstr>Визуално подреждане на контролите</vt:lpstr>
      <vt:lpstr>Тестване на приложението</vt:lpstr>
      <vt:lpstr>Сумиране на числата</vt:lpstr>
      <vt:lpstr>Пишем C# кода за бутона [Calculate]</vt:lpstr>
      <vt:lpstr>Тестваме приложението</vt:lpstr>
      <vt:lpstr>Промяна в кода: хващане на грешни числа</vt:lpstr>
      <vt:lpstr>Тестваме приложението отново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уеб приложение (2)</vt:lpstr>
      <vt:lpstr>Създаване на изглед: Index.cshtml</vt:lpstr>
      <vt:lpstr>Създаване на действие: HomeCntroller.cs</vt:lpstr>
      <vt:lpstr>Стартиране на уеб приложението</vt:lpstr>
      <vt:lpstr>Графични и уеб приложения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2016-01-15T16:03:55Z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